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00" r:id="rId3"/>
    <p:sldId id="274" r:id="rId4"/>
    <p:sldId id="273" r:id="rId5"/>
    <p:sldId id="278" r:id="rId6"/>
    <p:sldId id="268" r:id="rId7"/>
    <p:sldId id="279" r:id="rId8"/>
    <p:sldId id="280" r:id="rId9"/>
    <p:sldId id="267" r:id="rId10"/>
    <p:sldId id="258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1" r:id="rId21"/>
    <p:sldId id="292" r:id="rId22"/>
    <p:sldId id="293" r:id="rId23"/>
    <p:sldId id="294" r:id="rId24"/>
    <p:sldId id="295" r:id="rId25"/>
    <p:sldId id="298" r:id="rId26"/>
    <p:sldId id="290" r:id="rId27"/>
    <p:sldId id="296" r:id="rId28"/>
    <p:sldId id="277" r:id="rId29"/>
    <p:sldId id="29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y Kurtz" initials="JK" lastIdx="19" clrIdx="0"/>
  <p:cmAuthor id="2" name="Sam Micklus" initials="SM" lastIdx="63" clrIdx="1"/>
  <p:cmAuthor id="3" name="Kayce Caugh" initials="KC" lastIdx="1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77DD4B-E37D-4BDC-A911-D82CFD77BD0A}" v="284" dt="2020-10-13T22:33:23.492"/>
    <p1510:client id="{F93A693B-09B5-49C2-B0D9-0ED4237BA981}" v="1" dt="2020-10-13T20:57:41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89689" autoAdjust="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9C25F-58C9-4FCD-83B8-458CC1793AEF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F2596-4406-4766-B2B2-1F1B639D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5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1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78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46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7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17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F2596-4406-4766-B2B2-1F1B639D09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AEC0-78BD-42CB-8CEB-B2D9B57324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5A92-798B-4DE2-80A4-F4F9CF2B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0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AEC0-78BD-42CB-8CEB-B2D9B57324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5A92-798B-4DE2-80A4-F4F9CF2B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80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AEC0-78BD-42CB-8CEB-B2D9B57324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5A92-798B-4DE2-80A4-F4F9CF2B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4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AEC0-78BD-42CB-8CEB-B2D9B57324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5A92-798B-4DE2-80A4-F4F9CF2B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95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AEC0-78BD-42CB-8CEB-B2D9B57324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5A92-798B-4DE2-80A4-F4F9CF2B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96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AEC0-78BD-42CB-8CEB-B2D9B57324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5A92-798B-4DE2-80A4-F4F9CF2B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8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AEC0-78BD-42CB-8CEB-B2D9B57324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5A92-798B-4DE2-80A4-F4F9CF2B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76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AEC0-78BD-42CB-8CEB-B2D9B57324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5A92-798B-4DE2-80A4-F4F9CF2B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11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AEC0-78BD-42CB-8CEB-B2D9B57324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5A92-798B-4DE2-80A4-F4F9CF2B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2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AEC0-78BD-42CB-8CEB-B2D9B57324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5A92-798B-4DE2-80A4-F4F9CF2B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2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8AEC0-78BD-42CB-8CEB-B2D9B57324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5A92-798B-4DE2-80A4-F4F9CF2B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0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8AEC0-78BD-42CB-8CEB-B2D9B57324A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85A92-798B-4DE2-80A4-F4F9CF2B5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393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www.rawpixel.com/board/262245/education" TargetMode="External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1.pn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1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1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1.png"/><Relationship Id="rId5" Type="http://schemas.openxmlformats.org/officeDocument/2006/relationships/image" Target="../media/image46.jp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1.png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1.png"/><Relationship Id="rId5" Type="http://schemas.openxmlformats.org/officeDocument/2006/relationships/image" Target="../media/image48.jp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8232"/>
            <a:ext cx="8686800" cy="1150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" y="167640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Guide to Spontaneous</a:t>
            </a:r>
          </a:p>
          <a:p>
            <a:pPr algn="ctr"/>
            <a:r>
              <a:rPr lang="en-US" sz="7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 Associations</a:t>
            </a:r>
          </a:p>
          <a:p>
            <a:pPr algn="ctr"/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2020-2021</a:t>
            </a:r>
          </a:p>
        </p:txBody>
      </p:sp>
    </p:spTree>
    <p:extLst>
      <p:ext uri="{BB962C8B-B14F-4D97-AF65-F5344CB8AC3E}">
        <p14:creationId xmlns:p14="http://schemas.microsoft.com/office/powerpoint/2010/main" val="1583175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82702"/>
            <a:ext cx="90432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In-Person Spontaneous</a:t>
            </a:r>
          </a:p>
          <a:p>
            <a:pPr algn="ctr"/>
            <a:r>
              <a:rPr lang="en-US" sz="4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Brief Overview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 t="22225" r="21669" b="18017"/>
          <a:stretch/>
        </p:blipFill>
        <p:spPr>
          <a:xfrm>
            <a:off x="462908" y="1892594"/>
            <a:ext cx="1423041" cy="1139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6" t="12518" r="25124" b="12371"/>
          <a:stretch/>
        </p:blipFill>
        <p:spPr>
          <a:xfrm>
            <a:off x="1515105" y="2905522"/>
            <a:ext cx="1761495" cy="17410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0" y="2108895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Be sure to follow all state and local health department guidelines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43" y="4543424"/>
            <a:ext cx="3206291" cy="1685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" t="2887" r="2953" b="4619"/>
          <a:stretch/>
        </p:blipFill>
        <p:spPr>
          <a:xfrm>
            <a:off x="6477000" y="4391620"/>
            <a:ext cx="2280095" cy="19894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667ED7-A036-46BC-8A44-7939B53F3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6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390" y="507757"/>
            <a:ext cx="90432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In-Person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2149" y="1828800"/>
            <a:ext cx="6724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NEW: </a:t>
            </a:r>
            <a:r>
              <a:rPr lang="en-US" sz="4000" b="1" dirty="0"/>
              <a:t>All 7 team members are</a:t>
            </a:r>
          </a:p>
          <a:p>
            <a:pPr algn="ctr"/>
            <a:r>
              <a:rPr lang="en-US" sz="4000" b="1" dirty="0"/>
              <a:t>           allowed to compete</a:t>
            </a:r>
          </a:p>
          <a:p>
            <a:pPr algn="ctr"/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8958" y="5638800"/>
            <a:ext cx="8274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The rest is the same…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978"/>
          <a:stretch/>
        </p:blipFill>
        <p:spPr>
          <a:xfrm>
            <a:off x="2514600" y="3657600"/>
            <a:ext cx="5634497" cy="160901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C65C77-C24B-40CF-A521-C8A99E609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655" y="354909"/>
            <a:ext cx="9043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In-Person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66" y="1866324"/>
            <a:ext cx="8915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Types of Problems: </a:t>
            </a:r>
            <a:r>
              <a:rPr lang="en-US" sz="3200" b="1" dirty="0"/>
              <a:t>Verbal, Verbal/Hands-on, Hands-on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3048000"/>
            <a:ext cx="8915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Verbal Responses: </a:t>
            </a:r>
            <a:r>
              <a:rPr lang="en-US" sz="3200" b="1" dirty="0"/>
              <a:t>Limited so creativity rather than quantity of responses is rewarded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4343400"/>
            <a:ext cx="8915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Time: </a:t>
            </a:r>
            <a:r>
              <a:rPr lang="en-US" sz="3200" b="1" dirty="0"/>
              <a:t>Problem ends when time ends or all response cards have been used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4858" y="5550310"/>
            <a:ext cx="8915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Teamwork: </a:t>
            </a:r>
            <a:r>
              <a:rPr lang="en-US" sz="3200" b="1" dirty="0"/>
              <a:t>In some problems points may be awarded for how well the team works together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2E2D9A-E164-4D50-928F-C74A4EEC9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4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2799" y="4267200"/>
            <a:ext cx="54741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Responses will be entered into the computer by the </a:t>
            </a:r>
            <a:r>
              <a:rPr lang="en-US" sz="3600" b="1" dirty="0">
                <a:solidFill>
                  <a:srgbClr val="FFFF00"/>
                </a:solidFill>
              </a:rPr>
              <a:t>Team’s COACH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311" y="2057400"/>
            <a:ext cx="5550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Types of Problems:</a:t>
            </a:r>
          </a:p>
          <a:p>
            <a:pPr algn="ctr"/>
            <a:r>
              <a:rPr lang="en-US" sz="3600" b="1" dirty="0"/>
              <a:t>Will have only verbal problems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22" y="1939200"/>
            <a:ext cx="2305050" cy="19907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80" y="22123"/>
            <a:ext cx="90432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Online Spontaneous</a:t>
            </a:r>
          </a:p>
          <a:p>
            <a:pPr algn="ctr"/>
            <a:r>
              <a:rPr lang="en-US" sz="4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Brief Overview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0"/>
          <a:stretch/>
        </p:blipFill>
        <p:spPr>
          <a:xfrm>
            <a:off x="914400" y="4274343"/>
            <a:ext cx="2297783" cy="176688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4C85DEA-A38B-46BB-B18E-85E2214C6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1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04" y="246415"/>
            <a:ext cx="90432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On-Line Spontaneous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does the COACH do</a:t>
            </a:r>
            <a:r>
              <a:rPr lang="en-US" sz="4400" i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1800" y="1752600"/>
            <a:ext cx="5867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The Coach gets the team “together”, opens the link when the team is ready to solve the problem, and types responses into the form.</a:t>
            </a:r>
          </a:p>
          <a:p>
            <a:pPr algn="ctr"/>
            <a:r>
              <a:rPr lang="en-US" sz="3600" b="1" dirty="0"/>
              <a:t>The COACH may not give responses or help the team in any other way.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0"/>
          <a:stretch/>
        </p:blipFill>
        <p:spPr>
          <a:xfrm>
            <a:off x="533400" y="2545556"/>
            <a:ext cx="2297783" cy="176688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6AB2289-88E0-4497-84C1-A1F46BCD8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5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80" y="22123"/>
            <a:ext cx="90432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Online Spontaneous</a:t>
            </a:r>
          </a:p>
          <a:p>
            <a:pPr algn="ctr"/>
            <a:r>
              <a:rPr lang="en-US" sz="4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Entering Responses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2789" y="1752600"/>
            <a:ext cx="868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The Process: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Team members will tell their responses to the coach.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The coach will enter the responses into the response form on the computer.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Team members will confirm their responses as they will all be able to view what is being entered.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A88FEC-9070-4705-B4AC-42BE733D9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80" y="22123"/>
            <a:ext cx="90432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Online Spontaneous</a:t>
            </a:r>
          </a:p>
          <a:p>
            <a:pPr algn="ctr"/>
            <a:r>
              <a:rPr lang="en-US" sz="4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Time Limit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8277" y="4498104"/>
            <a:ext cx="55374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Response time has been adjusted to allow for the time it takes to type the responses into the form.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370" y="2057400"/>
            <a:ext cx="62496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 timer is built into the program. When the problem link is opened by the COACH, the timer will begin automatically.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/>
        </p:blipFill>
        <p:spPr>
          <a:xfrm>
            <a:off x="6781800" y="2163128"/>
            <a:ext cx="1524000" cy="1922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18964" r="7534" b="9848"/>
          <a:stretch/>
        </p:blipFill>
        <p:spPr>
          <a:xfrm>
            <a:off x="762000" y="4699558"/>
            <a:ext cx="1980830" cy="165919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38771E-D079-43C4-A9AA-186D444B2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80" y="22123"/>
            <a:ext cx="90432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Online Spontaneous</a:t>
            </a:r>
          </a:p>
          <a:p>
            <a:pPr algn="ctr"/>
            <a:r>
              <a:rPr lang="en-US" sz="4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Time Limit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270" y="4840819"/>
            <a:ext cx="55263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All responses that have been entered into the form when time ends will count for score.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00" y="2057400"/>
            <a:ext cx="54876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We recommend teams set a timer for 2 minutes less than the time allowed for the problem. This will help them know when they are getting near the end of time.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r="2448" b="24179"/>
          <a:stretch/>
        </p:blipFill>
        <p:spPr>
          <a:xfrm>
            <a:off x="570270" y="2349626"/>
            <a:ext cx="2782530" cy="1662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1"/>
          <a:stretch/>
        </p:blipFill>
        <p:spPr>
          <a:xfrm>
            <a:off x="6400800" y="4698920"/>
            <a:ext cx="1791337" cy="16687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E8C529-9204-40FE-871A-102BC94BE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8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80" y="0"/>
            <a:ext cx="90432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Online Spontaneous</a:t>
            </a:r>
          </a:p>
          <a:p>
            <a:pPr algn="ctr"/>
            <a:r>
              <a:rPr lang="en-US" sz="4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Practice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415" y="16764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Practice problems will be available on the</a:t>
            </a:r>
          </a:p>
          <a:p>
            <a:pPr algn="ctr"/>
            <a:r>
              <a:rPr lang="en-US" sz="3200" b="1" dirty="0"/>
              <a:t>Odyssey website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210" y="2932551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Teams may use a variety of methods to compete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9344" y="5029735"/>
            <a:ext cx="8665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Teams should practice giving responses to the coach so the coach can get comfortable listening and typing responses into the form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t="33872" r="21324" b="32257"/>
          <a:stretch/>
        </p:blipFill>
        <p:spPr>
          <a:xfrm>
            <a:off x="1549133" y="3984699"/>
            <a:ext cx="1828800" cy="616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74" y="3964111"/>
            <a:ext cx="1821426" cy="6574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6" t="15792" r="34361" b="13144"/>
          <a:stretch/>
        </p:blipFill>
        <p:spPr>
          <a:xfrm>
            <a:off x="7696200" y="3744449"/>
            <a:ext cx="838200" cy="1096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t="3471"/>
          <a:stretch/>
        </p:blipFill>
        <p:spPr>
          <a:xfrm>
            <a:off x="3500282" y="3719392"/>
            <a:ext cx="2077065" cy="1212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1" t="13011" r="28819" b="17147"/>
          <a:stretch/>
        </p:blipFill>
        <p:spPr>
          <a:xfrm>
            <a:off x="402487" y="3865707"/>
            <a:ext cx="974029" cy="85427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8ED8234-F988-4729-BDBA-ADFF51B95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9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80" y="22123"/>
            <a:ext cx="90432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Who’s Role Is It?</a:t>
            </a:r>
          </a:p>
          <a:p>
            <a:pPr algn="ctr"/>
            <a:r>
              <a:rPr lang="en-US" sz="4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AD/RD/TD/PC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868782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Specific roles may vary by Association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350" y="2501182"/>
            <a:ext cx="8915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Recruit Judges, Coaches &amp; Teams:</a:t>
            </a:r>
          </a:p>
          <a:p>
            <a:pPr algn="ctr"/>
            <a:endParaRPr lang="en-US" sz="1000" b="1" dirty="0"/>
          </a:p>
          <a:p>
            <a:pPr algn="ctr"/>
            <a:r>
              <a:rPr lang="en-US" sz="3000" b="1" dirty="0"/>
              <a:t> Odyssey is still the same program they know and love!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757592"/>
            <a:ext cx="8915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Provide Trainings: </a:t>
            </a:r>
            <a:r>
              <a:rPr lang="en-US" sz="3000" b="1" dirty="0"/>
              <a:t>For problem captains, coaches, judges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3349" y="4756886"/>
            <a:ext cx="8915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Oversee Competition: </a:t>
            </a:r>
            <a:r>
              <a:rPr lang="en-US" sz="3000" b="1" dirty="0"/>
              <a:t>Support all aspects of the      spontaneous tournament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350" y="5867400"/>
            <a:ext cx="8915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Resources: </a:t>
            </a:r>
            <a:r>
              <a:rPr lang="en-US" sz="3000" b="1" dirty="0"/>
              <a:t>Provide resources and information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8E3090-2839-406B-A4A7-1FE36F1C3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23">
            <a:hlinkClick r:id="" action="ppaction://media"/>
            <a:extLst>
              <a:ext uri="{FF2B5EF4-FFF2-40B4-BE49-F238E27FC236}">
                <a16:creationId xmlns:a16="http://schemas.microsoft.com/office/drawing/2014/main" id="{A2EE14A6-3517-4610-911D-73382AF2F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8668" b="17332"/>
          <a:stretch/>
        </p:blipFill>
        <p:spPr>
          <a:xfrm>
            <a:off x="2247900" y="1447935"/>
            <a:ext cx="4648200" cy="5288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707A59-D26A-4E42-B531-9938A7231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8232"/>
            <a:ext cx="8686800" cy="11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8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781" y="172439"/>
            <a:ext cx="9043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Problem Captain or Judges’ Trainer Prepares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Spontaneous Judges for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In-Person Competition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1905000"/>
            <a:ext cx="5629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Training Day: </a:t>
            </a:r>
            <a:r>
              <a:rPr lang="en-US" sz="3000" b="1" dirty="0"/>
              <a:t>Judges attend training  and complete the certification test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3715638"/>
            <a:ext cx="830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</a:rPr>
              <a:t>Competition Day: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dirty="0"/>
              <a:t>Be safe! Follow all local health regulations.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dirty="0"/>
              <a:t>Read the problem, including page 2 which includes problem specifics and/or examples of common and creative responses.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b="1" dirty="0"/>
              <a:t>Score consistently!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0F92DD8B-502F-4D2C-AC41-C76557FD77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674" y="1890744"/>
            <a:ext cx="2255938" cy="150583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950BC72-4AD7-4586-8E25-ADF341AF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6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04" y="152400"/>
            <a:ext cx="9043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Problem Captain or Judges’ Trainer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Prepares Spontaneous Judges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 Online Competition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299" y="3769702"/>
            <a:ext cx="891539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Pre-Tournament &amp; Training:</a:t>
            </a:r>
            <a:endParaRPr lang="en-US" sz="3600" b="1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dirty="0"/>
              <a:t>Attend judges’ training  via Zoom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b="1" dirty="0"/>
              <a:t>Sample problems will be posted online to practice judging. These will include some examples of common and creative responses.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8" y="1752600"/>
            <a:ext cx="3505200" cy="1969477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3C67BF6C-EB65-4762-B943-C145284B7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5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493" y="369845"/>
            <a:ext cx="9043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Online Judges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2438400"/>
            <a:ext cx="6717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 computer or tablet will be needed. Cell phones will NOT work to judge.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354" y="5744943"/>
            <a:ext cx="8915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It’s Fast…It’s Fun…It’s Easy!!!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4956" y="3913791"/>
            <a:ext cx="6212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Judges will determine whether a response is common or creative and mark the appropriate box.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5959" y="1447800"/>
            <a:ext cx="687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Score Teams: Schedule is flexible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t="2025" r="3199" b="8711"/>
          <a:stretch/>
        </p:blipFill>
        <p:spPr>
          <a:xfrm>
            <a:off x="7217331" y="2550590"/>
            <a:ext cx="978312" cy="9650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21505" r="7849" b="23513"/>
          <a:stretch/>
        </p:blipFill>
        <p:spPr>
          <a:xfrm>
            <a:off x="685800" y="4189033"/>
            <a:ext cx="2128218" cy="101917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70652F6-9C6D-4DCF-9AF9-415CD98BD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9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4416" y="-342578"/>
            <a:ext cx="90432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8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Online Judges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6193" y="2054414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Remember: </a:t>
            </a:r>
            <a:r>
              <a:rPr lang="en-US" sz="3200" b="1" dirty="0"/>
              <a:t>Online judges will only be judging VERBAL problems so there is no need to confer with other judges regarding scoring.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44958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Therefore, spontaneous judges will NOT be using Discord.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6" t="12622" r="16506" b="5630"/>
          <a:stretch/>
        </p:blipFill>
        <p:spPr>
          <a:xfrm>
            <a:off x="6096000" y="4738334"/>
            <a:ext cx="1690687" cy="1084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r="6896" b="5341"/>
          <a:stretch/>
        </p:blipFill>
        <p:spPr>
          <a:xfrm>
            <a:off x="5821315" y="4273852"/>
            <a:ext cx="2208309" cy="205074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AC5561E-2591-418B-9154-027AB4E40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7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54323" y="188861"/>
            <a:ext cx="90432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Ranatra Fusca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1434" y="1371600"/>
            <a:ext cx="5841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 Ranatra nomination will require that the judges communicate with one another.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0849" y="3977269"/>
            <a:ext cx="5870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 an Online tournament, a Virtual Meeting (</a:t>
            </a:r>
            <a:r>
              <a:rPr lang="en-US" sz="2800" b="1" dirty="0" err="1"/>
              <a:t>i.e.Zoom</a:t>
            </a:r>
            <a:r>
              <a:rPr lang="en-US" sz="2800" b="1" dirty="0"/>
              <a:t>) is a good way to have this discussion before one judge fills out the form.</a:t>
            </a:r>
          </a:p>
        </p:txBody>
      </p:sp>
      <p:pic>
        <p:nvPicPr>
          <p:cNvPr id="6" name="Picture 5" descr="A picture containing indoor, shelf, table, sitting&#10;&#10;Description automatically generated">
            <a:extLst>
              <a:ext uri="{FF2B5EF4-FFF2-40B4-BE49-F238E27FC236}">
                <a16:creationId xmlns:a16="http://schemas.microsoft.com/office/drawing/2014/main" id="{774399E8-AD77-40D1-900F-0FD9309428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37" y="1277806"/>
            <a:ext cx="1447800" cy="5103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7BBE04-5276-43B0-B437-BB8E8825B6BC}"/>
              </a:ext>
            </a:extLst>
          </p:cNvPr>
          <p:cNvSpPr txBox="1"/>
          <p:nvPr/>
        </p:nvSpPr>
        <p:spPr>
          <a:xfrm>
            <a:off x="1523999" y="2949533"/>
            <a:ext cx="4616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 electronic form will be available for nominations.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74AA214-6371-479D-85EF-228DB4D14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1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54323" y="188861"/>
            <a:ext cx="90432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OMER’s Award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37861" y="1447800"/>
            <a:ext cx="5841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This award may be given for extreme generosity or excellent talent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75424" y="4114800"/>
            <a:ext cx="4966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Anyone is allowed to make a nomination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7BBE04-5276-43B0-B437-BB8E8825B6BC}"/>
              </a:ext>
            </a:extLst>
          </p:cNvPr>
          <p:cNvSpPr txBox="1"/>
          <p:nvPr/>
        </p:nvSpPr>
        <p:spPr>
          <a:xfrm>
            <a:off x="3650426" y="2795429"/>
            <a:ext cx="4616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Nominations are turned in to the Tournament Director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3112" y="5334000"/>
            <a:ext cx="6991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form is available electronically and is given to anyone who requests 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r="3290"/>
          <a:stretch/>
        </p:blipFill>
        <p:spPr>
          <a:xfrm>
            <a:off x="533400" y="1950704"/>
            <a:ext cx="2659662" cy="311820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81A253-E2D6-468B-84F8-AD67E1C81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2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918" y="206718"/>
            <a:ext cx="90432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 Online Competitions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do the COACHES Do?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4160478"/>
            <a:ext cx="807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000" b="1" dirty="0"/>
              <a:t>Attend Coaches’ Training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000" b="1" dirty="0"/>
              <a:t>Facilitate practices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000" b="1" dirty="0"/>
              <a:t>Ensure reliable internet and technology for the competition day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000" b="1" dirty="0"/>
              <a:t>Record responses for team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56" y="1716459"/>
            <a:ext cx="3214688" cy="240791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ECFAB5-71C4-440B-9166-4E08C2B22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6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04E54E-193E-4944-8409-EF62FDA93E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738" y="3733800"/>
            <a:ext cx="2742324" cy="24680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0D106F-0A40-4A00-AD7C-76A2BF12C50B}"/>
              </a:ext>
            </a:extLst>
          </p:cNvPr>
          <p:cNvSpPr txBox="1"/>
          <p:nvPr/>
        </p:nvSpPr>
        <p:spPr>
          <a:xfrm>
            <a:off x="571500" y="2197273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4000" b="1" dirty="0"/>
              <a:t>Practice, practice, practice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4000" b="1" dirty="0"/>
              <a:t>Solve the problem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631616-79BD-4FC3-A829-9D4B84B73B80}"/>
              </a:ext>
            </a:extLst>
          </p:cNvPr>
          <p:cNvSpPr txBox="1"/>
          <p:nvPr/>
        </p:nvSpPr>
        <p:spPr>
          <a:xfrm>
            <a:off x="152400" y="304800"/>
            <a:ext cx="8763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 ALL COMPETITIONS</a:t>
            </a:r>
          </a:p>
          <a:p>
            <a:pPr algn="ctr"/>
            <a:r>
              <a:rPr lang="en-US" sz="6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Team Members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F1E7FA-819E-4D92-81AC-E9804051C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8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9700" y="496625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Still have questions?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2662" y="5588668"/>
            <a:ext cx="4638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Joy Kurtz, IPC</a:t>
            </a:r>
          </a:p>
          <a:p>
            <a:pPr algn="ctr"/>
            <a:r>
              <a:rPr lang="en-US" sz="2400" b="1" dirty="0"/>
              <a:t>jkurtz2929@comcast.net</a:t>
            </a:r>
          </a:p>
          <a:p>
            <a:pPr algn="ctr"/>
            <a:endParaRPr lang="en-US" sz="2400" b="1" dirty="0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08694E1-EF05-409F-BA4A-4A099B1A69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 t="26667" r="8788" b="26667"/>
          <a:stretch/>
        </p:blipFill>
        <p:spPr>
          <a:xfrm>
            <a:off x="723900" y="1023938"/>
            <a:ext cx="7696200" cy="3200400"/>
          </a:xfrm>
          <a:prstGeom prst="rect">
            <a:avLst/>
          </a:prstGeom>
        </p:spPr>
      </p:pic>
      <p:pic>
        <p:nvPicPr>
          <p:cNvPr id="2" name="Gypsy Spontaneous FINAL">
            <a:hlinkClick r:id="" action="ppaction://media"/>
            <a:extLst>
              <a:ext uri="{FF2B5EF4-FFF2-40B4-BE49-F238E27FC236}">
                <a16:creationId xmlns:a16="http://schemas.microsoft.com/office/drawing/2014/main" id="{D3C82B8B-C8D4-4AB0-A6AB-074363547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7105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6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61976-DF07-46AB-9FD5-741835AA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76" y="274638"/>
            <a:ext cx="8229600" cy="80803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Many Thanks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14902-EF4A-4EAF-B93D-0BAE2285A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76" y="1082676"/>
            <a:ext cx="8229600" cy="5394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I am so lucky to have such a dedicated team that comes together whenever asked to help. However, I need to give a bit of “special” recognition to these folks who always work in the background to make me look good!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Kayce </a:t>
            </a:r>
            <a:r>
              <a:rPr lang="en-US" sz="2400" dirty="0" err="1"/>
              <a:t>Caugh</a:t>
            </a:r>
            <a:r>
              <a:rPr lang="en-US" sz="2400" dirty="0"/>
              <a:t> APC – power point development</a:t>
            </a:r>
          </a:p>
          <a:p>
            <a:r>
              <a:rPr lang="en-US" sz="2400" dirty="0"/>
              <a:t>Pat Everett APC and Denise </a:t>
            </a:r>
            <a:r>
              <a:rPr lang="en-US" sz="2400" dirty="0" err="1"/>
              <a:t>Schweers</a:t>
            </a:r>
            <a:r>
              <a:rPr lang="en-US" sz="2400" dirty="0"/>
              <a:t> APC – opening song parody</a:t>
            </a:r>
          </a:p>
          <a:p>
            <a:r>
              <a:rPr lang="en-US" sz="2400" dirty="0"/>
              <a:t>Donna Shepardson APC – critical review</a:t>
            </a:r>
          </a:p>
          <a:p>
            <a:r>
              <a:rPr lang="en-US" sz="2400" dirty="0"/>
              <a:t>Greg </a:t>
            </a:r>
            <a:r>
              <a:rPr lang="en-US" sz="2400" dirty="0" err="1"/>
              <a:t>Schweers</a:t>
            </a:r>
            <a:r>
              <a:rPr lang="en-US" sz="2400" dirty="0"/>
              <a:t> – VPC (virtual PC) Tech support (the bass!)</a:t>
            </a:r>
          </a:p>
          <a:p>
            <a:r>
              <a:rPr lang="en-US" sz="2400" dirty="0"/>
              <a:t>Sydney Black – my wonderful granddaughter for putting together the musical segments!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EF5448-31FF-49C9-813F-96BE9F107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0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2400"/>
            <a:ext cx="906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Prepared by Joy Kurtz, IPC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&amp; her APC team of minions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733368" y="1546562"/>
            <a:ext cx="0" cy="5180096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24423" y="1546562"/>
            <a:ext cx="19665" cy="5180096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6201" y="3227210"/>
            <a:ext cx="899159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6201" y="5105400"/>
            <a:ext cx="8991599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71624" y="3226943"/>
            <a:ext cx="3372464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latin typeface="DK Cool Crayon" pitchFamily="2" charset="0"/>
              </a:rPr>
              <a:t>The Spontaneous Bunch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4969" y="1735254"/>
            <a:ext cx="349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Pat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02579" y="878672"/>
            <a:ext cx="384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Denise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50856" y="3227210"/>
            <a:ext cx="477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Kayce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56321" y="6396335"/>
            <a:ext cx="232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Greg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5625" r="1462" b="25555"/>
          <a:stretch/>
        </p:blipFill>
        <p:spPr>
          <a:xfrm>
            <a:off x="6334714" y="5208777"/>
            <a:ext cx="2497407" cy="1394707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3E3E9FB4-A2D9-4B82-90C5-5B6B9BF8A4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5" y="5218837"/>
            <a:ext cx="2018595" cy="1507821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5ABC1C5-211B-47FC-9464-A9FB79AE3E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9" t="3027" r="22525"/>
          <a:stretch/>
        </p:blipFill>
        <p:spPr>
          <a:xfrm>
            <a:off x="909137" y="3315924"/>
            <a:ext cx="1300664" cy="169426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96170" y="3213805"/>
            <a:ext cx="3493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Donna</a:t>
            </a:r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9BCBB7F-162F-45A3-ACDA-FEDD80AD9F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7" t="11111" r="22526" b="34445"/>
          <a:stretch/>
        </p:blipFill>
        <p:spPr>
          <a:xfrm>
            <a:off x="6513799" y="3398451"/>
            <a:ext cx="1672343" cy="1489587"/>
          </a:xfrm>
          <a:prstGeom prst="rect">
            <a:avLst/>
          </a:prstGeom>
        </p:spPr>
      </p:pic>
      <p:pic>
        <p:nvPicPr>
          <p:cNvPr id="18" name="Picture 17" descr="A screen shot of a person&#10;&#10;Description automatically generated">
            <a:extLst>
              <a:ext uri="{FF2B5EF4-FFF2-40B4-BE49-F238E27FC236}">
                <a16:creationId xmlns:a16="http://schemas.microsoft.com/office/drawing/2014/main" id="{6388EA7E-E8FF-47AF-8B25-FD4BFAE70E3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24669" r="9942" b="12813"/>
          <a:stretch/>
        </p:blipFill>
        <p:spPr>
          <a:xfrm>
            <a:off x="3388845" y="5234390"/>
            <a:ext cx="2080101" cy="1243982"/>
          </a:xfrm>
          <a:prstGeom prst="rect">
            <a:avLst/>
          </a:prstGeom>
        </p:spPr>
      </p:pic>
      <p:pic>
        <p:nvPicPr>
          <p:cNvPr id="13" name="Picture 12" descr="A person sitting in front of a computer screen&#10;&#10;Description automatically generated">
            <a:extLst>
              <a:ext uri="{FF2B5EF4-FFF2-40B4-BE49-F238E27FC236}">
                <a16:creationId xmlns:a16="http://schemas.microsoft.com/office/drawing/2014/main" id="{BF0A0756-DF72-4950-9164-26300A3600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25555" r="35404" b="22551"/>
          <a:stretch/>
        </p:blipFill>
        <p:spPr>
          <a:xfrm>
            <a:off x="837269" y="1658640"/>
            <a:ext cx="1579614" cy="1446550"/>
          </a:xfrm>
          <a:prstGeom prst="rect">
            <a:avLst/>
          </a:prstGeom>
        </p:spPr>
      </p:pic>
      <p:pic>
        <p:nvPicPr>
          <p:cNvPr id="16" name="Picture 15" descr="A screen shot of a computer monitor&#10;&#10;Description automatically generated">
            <a:extLst>
              <a:ext uri="{FF2B5EF4-FFF2-40B4-BE49-F238E27FC236}">
                <a16:creationId xmlns:a16="http://schemas.microsoft.com/office/drawing/2014/main" id="{56662CD8-ED24-4D95-A949-DA9F6E05CF6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22551" r="31743" b="18952"/>
          <a:stretch/>
        </p:blipFill>
        <p:spPr>
          <a:xfrm>
            <a:off x="6627824" y="1597719"/>
            <a:ext cx="1402002" cy="1493271"/>
          </a:xfrm>
          <a:prstGeom prst="rect">
            <a:avLst/>
          </a:prstGeom>
        </p:spPr>
      </p:pic>
      <p:pic>
        <p:nvPicPr>
          <p:cNvPr id="20" name="Picture 19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86D7451-95F0-49AA-9F39-15F7F3C0349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5"/>
          <a:stretch/>
        </p:blipFill>
        <p:spPr>
          <a:xfrm>
            <a:off x="3553582" y="1637356"/>
            <a:ext cx="1779051" cy="141522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954567" y="1498823"/>
            <a:ext cx="565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JOY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85320D-D2A8-430B-9F0E-14027523CA01}"/>
              </a:ext>
            </a:extLst>
          </p:cNvPr>
          <p:cNvSpPr txBox="1"/>
          <p:nvPr/>
        </p:nvSpPr>
        <p:spPr>
          <a:xfrm>
            <a:off x="5366042" y="1504752"/>
            <a:ext cx="565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IPC</a:t>
            </a:r>
          </a:p>
        </p:txBody>
      </p:sp>
      <p:pic>
        <p:nvPicPr>
          <p:cNvPr id="3" name="SpontBunchFINAL">
            <a:hlinkClick r:id="" action="ppaction://media"/>
            <a:extLst>
              <a:ext uri="{FF2B5EF4-FFF2-40B4-BE49-F238E27FC236}">
                <a16:creationId xmlns:a16="http://schemas.microsoft.com/office/drawing/2014/main" id="{03A371D8-4954-421F-B779-D48053A11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48887" y="649365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2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24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Comparing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040" y="1287391"/>
            <a:ext cx="4012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Traditional</a:t>
            </a:r>
            <a:r>
              <a:rPr lang="en-US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/</a:t>
            </a:r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In-Person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53363" y="3015129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0600" y="3915709"/>
            <a:ext cx="3499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Virtual</a:t>
            </a:r>
            <a:r>
              <a:rPr lang="en-US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/</a:t>
            </a:r>
          </a:p>
          <a:p>
            <a:pPr algn="ctr"/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Online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7150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Spontaneous Competitions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30"/>
          <a:stretch/>
        </p:blipFill>
        <p:spPr>
          <a:xfrm>
            <a:off x="5334000" y="1320148"/>
            <a:ext cx="2667000" cy="1688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070757"/>
            <a:ext cx="2077526" cy="144422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D457014-0F81-44F2-BBBC-BB92C9A9A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9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4288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Similarities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2724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More than you think!!!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931339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 are here to help you every step along the way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14391" r="7941" b="13655"/>
          <a:stretch/>
        </p:blipFill>
        <p:spPr>
          <a:xfrm>
            <a:off x="685800" y="1726759"/>
            <a:ext cx="4205288" cy="21740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12803" r="6398" b="26638"/>
          <a:stretch/>
        </p:blipFill>
        <p:spPr>
          <a:xfrm>
            <a:off x="4519612" y="3180400"/>
            <a:ext cx="3973392" cy="17699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D680A5-D62D-4E08-9D91-450A9800A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80" y="22123"/>
            <a:ext cx="90432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BIGGEST</a:t>
            </a:r>
          </a:p>
          <a:p>
            <a:pPr algn="ctr"/>
            <a:r>
              <a:rPr lang="en-US" sz="66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Change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9522" y="1940990"/>
            <a:ext cx="85439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All 7 team members are allowed and encouraged to participate,</a:t>
            </a:r>
          </a:p>
          <a:p>
            <a:pPr algn="ctr"/>
            <a:r>
              <a:rPr lang="en-US" sz="4000" b="1" dirty="0"/>
              <a:t>regardless of the platform, and</a:t>
            </a:r>
          </a:p>
          <a:p>
            <a:pPr algn="ctr"/>
            <a:r>
              <a:rPr lang="en-US" sz="4000" b="1" dirty="0"/>
              <a:t>regardless of the type of problem.</a:t>
            </a:r>
          </a:p>
        </p:txBody>
      </p:sp>
      <p:pic>
        <p:nvPicPr>
          <p:cNvPr id="1028" name="Picture 4" descr="C:\Users\Kayce\AppData\Local\Microsoft\Windows\INetCache\IE\VQTOKLO4\7_white,_red_rounded_rectangle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3799">
            <a:off x="305025" y="208411"/>
            <a:ext cx="819079" cy="116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ayce\AppData\Local\Microsoft\Windows\INetCache\IE\1ZOWBS8A\7_white,_blue_rounded_rectangle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6472">
            <a:off x="1042100" y="662062"/>
            <a:ext cx="797393" cy="113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Kayce\AppData\Local\Microsoft\Windows\INetCache\IE\JV23HC5T\7-Number-PNG-Picture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706" y="22645"/>
            <a:ext cx="1871741" cy="187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t="3941" r="3069" b="11339"/>
          <a:stretch/>
        </p:blipFill>
        <p:spPr>
          <a:xfrm>
            <a:off x="2592280" y="4876800"/>
            <a:ext cx="4018407" cy="163396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004C17-1970-4E6E-BD65-10134C96E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5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52400" y="3429000"/>
            <a:ext cx="90432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Some smaller but important changes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838200"/>
            <a:ext cx="3200400" cy="207624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C1DE84-AD09-4D8D-927E-37E340076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8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17881" y="215848"/>
            <a:ext cx="9043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SPEAK 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599" y="3024601"/>
            <a:ext cx="86868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Regardless of the type of tournament, if the team members are together they may be required to wear a mask. </a:t>
            </a:r>
          </a:p>
          <a:p>
            <a:pPr algn="ctr"/>
            <a:endParaRPr lang="en-US" sz="1200" b="1" dirty="0">
              <a:solidFill>
                <a:srgbClr val="FFFF00"/>
              </a:solidFill>
            </a:endParaRP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Practice speaking up so that the judges or the COACH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</a:rPr>
              <a:t>who is typing responses can hear you.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921" y="1032981"/>
            <a:ext cx="2047613" cy="19240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6E928E-50FC-49CF-B3F0-4F62C6B69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7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80" y="22123"/>
            <a:ext cx="90432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All Verbal &amp; Verbal/Hands-on Problems will still have a limited number of responses, however: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789" y="2179668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Responses will be given by all team members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789" y="28194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Team members will NOT need to respond in any particular order unless specified in the problem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601" y="3963562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Score will not be calculated by the number of team members but by the number of total responses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601" y="4917669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No “Pass Cards” will be used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601" y="5703301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NOTE: For in-person tournaments, cards will still be used to keep track of the number of responses given.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88434B0-C74C-4EB8-8AAB-3F6ADFF95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394996"/>
            <a:ext cx="310604" cy="31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9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2851</TotalTime>
  <Words>1102</Words>
  <Application>Microsoft Office PowerPoint</Application>
  <PresentationFormat>On-screen Show (4:3)</PresentationFormat>
  <Paragraphs>166</Paragraphs>
  <Slides>29</Slides>
  <Notes>25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Aharoni</vt:lpstr>
      <vt:lpstr>Arial</vt:lpstr>
      <vt:lpstr>Calibri</vt:lpstr>
      <vt:lpstr>DK Cool Crayon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Many Thanks 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Kayce Caugh</dc:creator>
  <cp:lastModifiedBy>Sonny Wheelock</cp:lastModifiedBy>
  <cp:revision>171</cp:revision>
  <dcterms:created xsi:type="dcterms:W3CDTF">2020-10-04T13:51:13Z</dcterms:created>
  <dcterms:modified xsi:type="dcterms:W3CDTF">2020-10-21T03:59:39Z</dcterms:modified>
</cp:coreProperties>
</file>